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71" r:id="rId4"/>
    <p:sldId id="258" r:id="rId5"/>
    <p:sldId id="266" r:id="rId6"/>
    <p:sldId id="276" r:id="rId7"/>
    <p:sldId id="267" r:id="rId8"/>
    <p:sldId id="268" r:id="rId9"/>
    <p:sldId id="277" r:id="rId10"/>
    <p:sldId id="270" r:id="rId11"/>
    <p:sldId id="285" r:id="rId12"/>
    <p:sldId id="286" r:id="rId13"/>
    <p:sldId id="269" r:id="rId14"/>
    <p:sldId id="259" r:id="rId15"/>
    <p:sldId id="260" r:id="rId16"/>
    <p:sldId id="262" r:id="rId17"/>
    <p:sldId id="263" r:id="rId18"/>
    <p:sldId id="264" r:id="rId19"/>
    <p:sldId id="284" r:id="rId20"/>
    <p:sldId id="279" r:id="rId21"/>
    <p:sldId id="280" r:id="rId22"/>
    <p:sldId id="281"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3" autoAdjust="0"/>
    <p:restoredTop sz="94660"/>
  </p:normalViewPr>
  <p:slideViewPr>
    <p:cSldViewPr>
      <p:cViewPr>
        <p:scale>
          <a:sx n="70" d="100"/>
          <a:sy n="70" d="100"/>
        </p:scale>
        <p:origin x="-1614"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9BE2BAF-E989-41AB-BF06-58A091B532C8}" type="datetimeFigureOut">
              <a:rPr lang="fr-FR" smtClean="0"/>
              <a:pPr/>
              <a:t>17/02/2017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8CB351-8054-4783-AA0C-91B14F0F053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E2BAF-E989-41AB-BF06-58A091B532C8}" type="datetimeFigureOut">
              <a:rPr lang="fr-FR" smtClean="0"/>
              <a:pPr/>
              <a:t>17/02/2017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CB351-8054-4783-AA0C-91B14F0F053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285728"/>
            <a:ext cx="9144000" cy="6295939"/>
          </a:xfrm>
          <a:prstGeom prst="rect">
            <a:avLst/>
          </a:prstGeom>
          <a:solidFill>
            <a:srgbClr val="FFFFFF"/>
          </a:solidFill>
          <a:ln w="9525">
            <a:noFill/>
            <a:miter lim="800000"/>
            <a:headEnd/>
            <a:tailEnd/>
          </a:ln>
          <a:effectLst/>
        </p:spPr>
        <p:txBody>
          <a:bodyPr vert="horz" wrap="square" lIns="253920" tIns="4761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effectLst/>
                <a:latin typeface="Arial" pitchFamily="34" charset="0"/>
                <a:cs typeface="Arial" pitchFamily="34" charset="0"/>
              </a:rPr>
              <a:t>Les techniques de renforcement des sols ont pour objectif d’améliorer </a:t>
            </a:r>
            <a:r>
              <a:rPr kumimoji="0" lang="fr-FR" b="0" i="1" u="none" strike="noStrike" cap="none" normalizeH="0" baseline="0" dirty="0" smtClean="0">
                <a:ln>
                  <a:noFill/>
                </a:ln>
                <a:effectLst/>
                <a:latin typeface="Arial" pitchFamily="34" charset="0"/>
                <a:cs typeface="Arial" pitchFamily="34" charset="0"/>
              </a:rPr>
              <a:t>in-situ</a:t>
            </a:r>
            <a:r>
              <a:rPr kumimoji="0" lang="fr-FR" b="0" i="0" u="none" strike="noStrike" cap="none" normalizeH="0" baseline="0" dirty="0" smtClean="0">
                <a:ln>
                  <a:noFill/>
                </a:ln>
                <a:effectLst/>
                <a:latin typeface="Arial" pitchFamily="34" charset="0"/>
                <a:cs typeface="Arial" pitchFamily="34" charset="0"/>
              </a:rPr>
              <a:t> les caractéristiques d’un sol pour permettre</a:t>
            </a:r>
            <a:r>
              <a:rPr lang="fr-FR" dirty="0">
                <a:latin typeface="Arial" pitchFamily="34" charset="0"/>
                <a:cs typeface="Arial" pitchFamily="34" charset="0"/>
              </a:rPr>
              <a:t> </a:t>
            </a:r>
            <a:r>
              <a:rPr lang="fr-FR" dirty="0" smtClean="0">
                <a:latin typeface="Arial" pitchFamily="34" charset="0"/>
                <a:cs typeface="Arial" pitchFamily="34" charset="0"/>
              </a:rPr>
              <a:t>sa stabilité, en </a:t>
            </a:r>
            <a:r>
              <a:rPr lang="fr-FR" sz="1600" dirty="0" smtClean="0"/>
              <a:t>permettant </a:t>
            </a:r>
            <a:r>
              <a:rPr lang="fr-FR" sz="1600" dirty="0"/>
              <a:t>de préserver le mode de fondation le plus économique et le plus simple à mettre en </a:t>
            </a:r>
            <a:r>
              <a:rPr lang="fr-FR" sz="1600" dirty="0" smtClean="0"/>
              <a:t>œuvre (fondation superficiel)</a:t>
            </a:r>
            <a:r>
              <a:rPr kumimoji="0" lang="fr-FR" sz="1600" b="0" i="0" u="none" strike="noStrike" cap="none" normalizeH="0" baseline="0" dirty="0" smtClean="0">
                <a:ln>
                  <a:noFill/>
                </a:ln>
                <a:effectLst/>
                <a:latin typeface="Arial" pitchFamily="34" charset="0"/>
                <a:cs typeface="Arial" pitchFamily="34" charset="0"/>
              </a:rPr>
              <a:t/>
            </a:r>
            <a:br>
              <a:rPr kumimoji="0" lang="fr-FR" sz="1600" b="0" i="0" u="none" strike="noStrike" cap="none" normalizeH="0" baseline="0" dirty="0" smtClean="0">
                <a:ln>
                  <a:noFill/>
                </a:ln>
                <a:effectLst/>
                <a:latin typeface="Arial" pitchFamily="34" charset="0"/>
                <a:cs typeface="Arial" pitchFamily="34" charset="0"/>
              </a:rPr>
            </a:br>
            <a:endParaRPr kumimoji="0" lang="fr-FR"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effectLst/>
                <a:latin typeface="Arial" pitchFamily="34" charset="0"/>
                <a:cs typeface="Arial" pitchFamily="34" charset="0"/>
              </a:rPr>
              <a:t>Les 3 catégories de techniques sont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buFontTx/>
              <a:buChar char="•"/>
            </a:pPr>
            <a:r>
              <a:rPr lang="fr-FR" b="1" dirty="0" smtClean="0">
                <a:latin typeface="Arial" pitchFamily="34" charset="0"/>
                <a:cs typeface="Arial" pitchFamily="34" charset="0"/>
              </a:rPr>
              <a:t>    </a:t>
            </a:r>
            <a:r>
              <a:rPr lang="fr-FR" b="1" dirty="0" smtClean="0">
                <a:solidFill>
                  <a:schemeClr val="tx2"/>
                </a:solidFill>
                <a:latin typeface="Arial" pitchFamily="34" charset="0"/>
                <a:cs typeface="Arial" pitchFamily="34" charset="0"/>
              </a:rPr>
              <a:t>L’inclusion </a:t>
            </a:r>
            <a:r>
              <a:rPr kumimoji="0" lang="fr-FR" b="1" i="0" strike="noStrike" cap="none" normalizeH="0" baseline="0" dirty="0" smtClean="0">
                <a:ln>
                  <a:noFill/>
                </a:ln>
                <a:solidFill>
                  <a:schemeClr val="tx2"/>
                </a:solidFill>
                <a:effectLst/>
                <a:latin typeface="Arial" pitchFamily="34" charset="0"/>
                <a:cs typeface="Arial" pitchFamily="34" charset="0"/>
              </a:rPr>
              <a:t>d ’éléments résistants dans le sol</a:t>
            </a:r>
            <a:r>
              <a:rPr kumimoji="0" lang="fr-FR" b="1" i="0" strike="noStrike" cap="none" normalizeH="0" baseline="0" dirty="0" smtClean="0">
                <a:ln>
                  <a:noFill/>
                </a:ln>
                <a:effectLst/>
                <a:latin typeface="Arial" pitchFamily="34" charset="0"/>
                <a:cs typeface="Arial" pitchFamily="34" charset="0"/>
              </a:rPr>
              <a:t> </a:t>
            </a:r>
            <a:r>
              <a:rPr lang="fr-FR" dirty="0"/>
              <a:t>les inclusions rigide</a:t>
            </a:r>
            <a:r>
              <a:rPr kumimoji="0" lang="fr-FR" b="0" i="0" u="none" strike="noStrike" cap="none" normalizeH="0" baseline="0" dirty="0" smtClean="0">
                <a:ln>
                  <a:noFill/>
                </a:ln>
                <a:effectLst/>
                <a:latin typeface="Arial" pitchFamily="34" charset="0"/>
                <a:cs typeface="Arial" pitchFamily="34" charset="0"/>
              </a:rPr>
              <a:t>:</a:t>
            </a:r>
          </a:p>
          <a:p>
            <a:pPr lvl="0" eaLnBrk="0" fontAlgn="base" hangingPunct="0">
              <a:spcBef>
                <a:spcPct val="0"/>
              </a:spcBef>
              <a:spcAft>
                <a:spcPct val="0"/>
              </a:spcAft>
            </a:pPr>
            <a:r>
              <a:rPr kumimoji="0" lang="fr-FR" b="0" i="0" u="none" strike="noStrike" cap="none" normalizeH="0" baseline="0" dirty="0" smtClean="0">
                <a:ln>
                  <a:noFill/>
                </a:ln>
                <a:effectLst/>
                <a:latin typeface="Arial" pitchFamily="34" charset="0"/>
                <a:cs typeface="Arial" pitchFamily="34" charset="0"/>
              </a:rPr>
              <a:t> inclusions rigides, colonnes ballastées,</a:t>
            </a:r>
            <a:r>
              <a:rPr lang="fr-FR" dirty="0"/>
              <a:t> plots </a:t>
            </a:r>
            <a:r>
              <a:rPr lang="fr-FR" dirty="0" smtClean="0"/>
              <a:t>ballastés,</a:t>
            </a:r>
            <a:r>
              <a:rPr kumimoji="0" lang="fr-FR" b="0" i="0" u="none" strike="noStrike" cap="none" normalizeH="0" baseline="0" dirty="0" smtClean="0">
                <a:ln>
                  <a:noFill/>
                </a:ln>
                <a:effectLst/>
                <a:latin typeface="Arial" pitchFamily="34" charset="0"/>
                <a:cs typeface="Arial" pitchFamily="34" charset="0"/>
              </a:rPr>
              <a:t> enrochements, clouage, etc.</a:t>
            </a:r>
          </a:p>
          <a:p>
            <a:pPr lvl="0" eaLnBrk="0" fontAlgn="base" hangingPunct="0">
              <a:spcBef>
                <a:spcPct val="0"/>
              </a:spcBef>
              <a:spcAft>
                <a:spcPct val="0"/>
              </a:spcAft>
            </a:pPr>
            <a:r>
              <a:rPr kumimoji="0" lang="fr-FR" b="0" i="0" u="none" strike="noStrike" cap="none" normalizeH="0" baseline="0" dirty="0" smtClean="0">
                <a:ln>
                  <a:noFill/>
                </a:ln>
                <a:effectLst/>
                <a:latin typeface="Arial" pitchFamily="34" charset="0"/>
                <a:cs typeface="Arial" pitchFamily="34" charset="0"/>
              </a:rPr>
              <a:t> Ces renforcements peuvent être améliorés par l’emploi de tarières qui refoulent le sol.</a:t>
            </a:r>
            <a:r>
              <a:rPr lang="fr-FR" dirty="0"/>
              <a:t> permettent de renforcer les caractéristiques mécaniques du massif de sol traité par ces procédés en changeant leurs caractéristiques intrinsèques.</a:t>
            </a:r>
            <a:endParaRPr kumimoji="0" lang="fr-F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buFontTx/>
              <a:buChar char="•"/>
            </a:pPr>
            <a:r>
              <a:rPr kumimoji="0" lang="fr-FR" b="0" i="0" u="none" strike="noStrike" cap="none" normalizeH="0" dirty="0" smtClean="0">
                <a:ln>
                  <a:noFill/>
                </a:ln>
                <a:solidFill>
                  <a:schemeClr val="tx2"/>
                </a:solidFill>
                <a:effectLst/>
                <a:latin typeface="Arial" pitchFamily="34" charset="0"/>
                <a:cs typeface="Arial" pitchFamily="34" charset="0"/>
              </a:rPr>
              <a:t>    </a:t>
            </a:r>
            <a:r>
              <a:rPr lang="fr-FR" b="1" dirty="0">
                <a:solidFill>
                  <a:schemeClr val="tx2"/>
                </a:solidFill>
                <a:latin typeface="Arial" pitchFamily="34" charset="0"/>
                <a:cs typeface="Arial" pitchFamily="34" charset="0"/>
              </a:rPr>
              <a:t>L</a:t>
            </a:r>
            <a:r>
              <a:rPr kumimoji="0" lang="fr-FR" b="1" i="0" u="none" strike="noStrike" cap="none" normalizeH="0" baseline="0" dirty="0" smtClean="0">
                <a:ln>
                  <a:noFill/>
                </a:ln>
                <a:solidFill>
                  <a:schemeClr val="tx2"/>
                </a:solidFill>
                <a:effectLst/>
                <a:latin typeface="Arial" pitchFamily="34" charset="0"/>
                <a:cs typeface="Arial" pitchFamily="34" charset="0"/>
              </a:rPr>
              <a:t>’utilisation d’un liant </a:t>
            </a:r>
            <a:r>
              <a:rPr lang="fr-FR" dirty="0"/>
              <a:t>les inclusions </a:t>
            </a:r>
            <a:r>
              <a:rPr lang="fr-FR" dirty="0" smtClean="0"/>
              <a:t>souples</a:t>
            </a:r>
          </a:p>
          <a:p>
            <a:pPr lvl="0" eaLnBrk="0" fontAlgn="base" hangingPunct="0">
              <a:spcBef>
                <a:spcPct val="0"/>
              </a:spcBef>
              <a:spcAft>
                <a:spcPct val="0"/>
              </a:spcAft>
            </a:pPr>
            <a:r>
              <a:rPr kumimoji="0" lang="fr-FR" b="1" i="0" u="none" strike="noStrike" cap="none" normalizeH="0" baseline="0" dirty="0" smtClean="0">
                <a:ln>
                  <a:noFill/>
                </a:ln>
                <a:solidFill>
                  <a:schemeClr val="tx2"/>
                </a:solidFill>
                <a:effectLst/>
                <a:latin typeface="Arial" pitchFamily="34" charset="0"/>
                <a:cs typeface="Arial" pitchFamily="34" charset="0"/>
              </a:rPr>
              <a:t> </a:t>
            </a:r>
            <a:r>
              <a:rPr kumimoji="0" lang="fr-FR" b="0" i="0" u="none" strike="noStrike" cap="none" normalizeH="0" baseline="0" dirty="0" smtClean="0">
                <a:ln>
                  <a:noFill/>
                </a:ln>
                <a:effectLst/>
                <a:latin typeface="Arial" pitchFamily="34" charset="0"/>
                <a:cs typeface="Arial" pitchFamily="34" charset="0"/>
              </a:rPr>
              <a:t>(par exemple de la chaux ou du ciment , injection de coulis et de résines, voir aussi les techniques de chapes) .</a:t>
            </a:r>
          </a:p>
          <a:p>
            <a:pPr marL="0" marR="0" lvl="0" indent="0" algn="l" defTabSz="914400" rtl="0" eaLnBrk="0" fontAlgn="base" latinLnBrk="0" hangingPunct="0">
              <a:lnSpc>
                <a:spcPct val="100000"/>
              </a:lnSpc>
              <a:spcBef>
                <a:spcPct val="0"/>
              </a:spcBef>
              <a:spcAft>
                <a:spcPct val="0"/>
              </a:spcAft>
              <a:buClrTx/>
              <a:buSzTx/>
              <a:tabLst/>
            </a:pPr>
            <a:endParaRPr lang="fr-FR"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buFontTx/>
              <a:buChar char="•"/>
            </a:pPr>
            <a:r>
              <a:rPr kumimoji="0" lang="fr-FR" b="0" i="0" u="none" strike="noStrike" cap="none" normalizeH="0" baseline="0" dirty="0" smtClean="0">
                <a:ln>
                  <a:noFill/>
                </a:ln>
                <a:effectLst/>
                <a:latin typeface="Arial" pitchFamily="34" charset="0"/>
                <a:cs typeface="Arial" pitchFamily="34" charset="0"/>
              </a:rPr>
              <a:t>     </a:t>
            </a:r>
            <a:r>
              <a:rPr kumimoji="0" lang="fr-FR" b="1" i="0" u="none" strike="noStrike" cap="none" normalizeH="0" baseline="0" dirty="0" smtClean="0">
                <a:ln>
                  <a:noFill/>
                </a:ln>
                <a:solidFill>
                  <a:schemeClr val="tx2"/>
                </a:solidFill>
                <a:effectLst/>
                <a:latin typeface="Arial" pitchFamily="34" charset="0"/>
                <a:cs typeface="Arial" pitchFamily="34" charset="0"/>
              </a:rPr>
              <a:t>Le compactage des sol</a:t>
            </a:r>
            <a:r>
              <a:rPr kumimoji="0" lang="fr-FR" b="0" i="0" u="none" strike="noStrike" cap="none" normalizeH="0" baseline="0" dirty="0" smtClean="0">
                <a:ln>
                  <a:noFill/>
                </a:ln>
                <a:effectLst/>
                <a:latin typeface="Arial" pitchFamily="34" charset="0"/>
                <a:cs typeface="Arial" pitchFamily="34" charset="0"/>
              </a:rPr>
              <a:t> </a:t>
            </a:r>
            <a:r>
              <a:rPr lang="fr-FR" dirty="0"/>
              <a:t>les améliorations de sol dans la masse</a:t>
            </a:r>
            <a:r>
              <a:rPr kumimoji="0" lang="fr-FR" b="0" i="0" u="none" strike="noStrike" cap="none" normalizeH="0" baseline="0" dirty="0" smtClean="0">
                <a:ln>
                  <a:noFill/>
                </a:ln>
                <a:effectLst/>
                <a:latin typeface="Arial" pitchFamily="34" charset="0"/>
                <a:cs typeface="Arial" pitchFamily="34" charset="0"/>
              </a:rPr>
              <a:t>:</a:t>
            </a:r>
          </a:p>
          <a:p>
            <a:pPr lvl="0" eaLnBrk="0" fontAlgn="base" hangingPunct="0">
              <a:spcBef>
                <a:spcPct val="0"/>
              </a:spcBef>
              <a:spcAft>
                <a:spcPct val="0"/>
              </a:spcAft>
            </a:pPr>
            <a:r>
              <a:rPr kumimoji="0" lang="fr-FR" b="0" i="0" u="none" strike="noStrike" cap="none" normalizeH="0" baseline="0" dirty="0" smtClean="0">
                <a:ln>
                  <a:noFill/>
                </a:ln>
                <a:effectLst/>
                <a:latin typeface="Arial" pitchFamily="34" charset="0"/>
                <a:cs typeface="Arial" pitchFamily="34" charset="0"/>
              </a:rPr>
              <a:t> pré-chargement associé à du drainage, compactage dynamique, </a:t>
            </a:r>
            <a:r>
              <a:rPr kumimoji="0" lang="fr-FR" b="0" i="0" u="none" strike="noStrike" cap="none" normalizeH="0" baseline="0" dirty="0" err="1" smtClean="0">
                <a:ln>
                  <a:noFill/>
                </a:ln>
                <a:effectLst/>
                <a:latin typeface="Arial" pitchFamily="34" charset="0"/>
                <a:cs typeface="Arial" pitchFamily="34" charset="0"/>
              </a:rPr>
              <a:t>vibroflottation</a:t>
            </a:r>
            <a:r>
              <a:rPr kumimoji="0" lang="fr-FR" b="0" i="0" u="none" strike="noStrike" cap="none" normalizeH="0" baseline="0" dirty="0" smtClean="0">
                <a:ln>
                  <a:noFill/>
                </a:ln>
                <a:effectLst/>
                <a:latin typeface="Arial" pitchFamily="34" charset="0"/>
                <a:cs typeface="Arial" pitchFamily="34" charset="0"/>
              </a:rPr>
              <a:t>,</a:t>
            </a:r>
            <a:r>
              <a:rPr lang="fr-FR" dirty="0"/>
              <a:t>  (</a:t>
            </a:r>
            <a:r>
              <a:rPr lang="fr-FR" dirty="0" err="1"/>
              <a:t>vibrocompactage</a:t>
            </a:r>
            <a:r>
              <a:rPr lang="fr-FR" dirty="0"/>
              <a:t>, Induction Hydraulique</a:t>
            </a:r>
            <a:r>
              <a:rPr lang="fr-FR" baseline="30000" dirty="0"/>
              <a:t>®</a:t>
            </a:r>
            <a:r>
              <a:rPr lang="fr-FR" dirty="0"/>
              <a:t>, compactage dynamique)</a:t>
            </a:r>
            <a:r>
              <a:rPr kumimoji="0" lang="fr-FR" b="0" i="0" u="none" strike="noStrike" cap="none" normalizeH="0" baseline="0" dirty="0" smtClean="0">
                <a:ln>
                  <a:noFill/>
                </a:ln>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pPr>
            <a:r>
              <a:rPr kumimoji="0" lang="fr-FR" b="0" i="0" u="none" strike="noStrike" cap="none" normalizeH="0" baseline="0" dirty="0" smtClean="0">
                <a:ln>
                  <a:noFill/>
                </a:ln>
                <a:effectLst/>
                <a:latin typeface="Arial" pitchFamily="34" charset="0"/>
                <a:cs typeface="Arial" pitchFamily="34" charset="0"/>
              </a:rPr>
              <a:t>Ces techniques sont particulièrement efficaces sur des sols granuleux (de type sableux par exemple) car elles réduisent l'espace entre les grains.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646331"/>
          </a:xfrm>
          <a:prstGeom prst="rect">
            <a:avLst/>
          </a:prstGeom>
        </p:spPr>
        <p:txBody>
          <a:bodyPr>
            <a:spAutoFit/>
          </a:bodyPr>
          <a:lstStyle/>
          <a:p>
            <a:r>
              <a:rPr lang="fr-FR" b="1" dirty="0" smtClean="0">
                <a:solidFill>
                  <a:schemeClr val="tx2"/>
                </a:solidFill>
                <a:latin typeface="Arial" pitchFamily="34" charset="0"/>
                <a:cs typeface="Arial" pitchFamily="34" charset="0"/>
              </a:rPr>
              <a:t>L</a:t>
            </a:r>
            <a:r>
              <a:rPr kumimoji="0" lang="fr-FR" b="1" i="0" u="none" strike="noStrike" cap="none" normalizeH="0" baseline="0" dirty="0" smtClean="0">
                <a:ln>
                  <a:noFill/>
                </a:ln>
                <a:solidFill>
                  <a:schemeClr val="tx2"/>
                </a:solidFill>
                <a:effectLst/>
                <a:latin typeface="Arial" pitchFamily="34" charset="0"/>
                <a:cs typeface="Arial" pitchFamily="34" charset="0"/>
              </a:rPr>
              <a:t>’utilisation d’un liant</a:t>
            </a:r>
          </a:p>
          <a:p>
            <a:r>
              <a:rPr lang="fr-FR" b="1" dirty="0">
                <a:solidFill>
                  <a:schemeClr val="tx2"/>
                </a:solidFill>
                <a:latin typeface="Arial" pitchFamily="34" charset="0"/>
                <a:cs typeface="Arial" pitchFamily="34" charset="0"/>
              </a:rPr>
              <a:t> </a:t>
            </a:r>
            <a:r>
              <a:rPr lang="fr-FR" b="1" dirty="0" smtClean="0">
                <a:solidFill>
                  <a:schemeClr val="tx2"/>
                </a:solidFill>
                <a:latin typeface="Arial" pitchFamily="34" charset="0"/>
                <a:cs typeface="Arial" pitchFamily="34" charset="0"/>
              </a:rPr>
              <a:t> </a:t>
            </a:r>
            <a:r>
              <a:rPr kumimoji="0" lang="fr-FR" b="1" i="0" u="none" strike="noStrike" cap="none" normalizeH="0" baseline="0" dirty="0" smtClean="0">
                <a:ln>
                  <a:noFill/>
                </a:ln>
                <a:solidFill>
                  <a:schemeClr val="tx2"/>
                </a:solidFill>
                <a:effectLst/>
                <a:latin typeface="Arial" pitchFamily="34" charset="0"/>
                <a:cs typeface="Arial" pitchFamily="34" charset="0"/>
              </a:rPr>
              <a:t> </a:t>
            </a:r>
            <a:r>
              <a:rPr lang="fr-FR" dirty="0" smtClean="0"/>
              <a:t>les inclusions souples</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0364" y="0"/>
            <a:ext cx="2823978" cy="369332"/>
          </a:xfrm>
          <a:prstGeom prst="rect">
            <a:avLst/>
          </a:prstGeom>
        </p:spPr>
        <p:txBody>
          <a:bodyPr wrap="none">
            <a:spAutoFit/>
          </a:bodyPr>
          <a:lstStyle/>
          <a:p>
            <a:r>
              <a:rPr lang="fr-FR" dirty="0"/>
              <a:t>Injections de compensation </a:t>
            </a:r>
          </a:p>
        </p:txBody>
      </p:sp>
      <p:graphicFrame>
        <p:nvGraphicFramePr>
          <p:cNvPr id="31745" name="Object 1"/>
          <p:cNvGraphicFramePr>
            <a:graphicFrameLocks noChangeAspect="1"/>
          </p:cNvGraphicFramePr>
          <p:nvPr/>
        </p:nvGraphicFramePr>
        <p:xfrm>
          <a:off x="4462463" y="2592388"/>
          <a:ext cx="4306887" cy="490537"/>
        </p:xfrm>
        <a:graphic>
          <a:graphicData uri="http://schemas.openxmlformats.org/presentationml/2006/ole">
            <p:oleObj spid="_x0000_s31745" name="Objet d’environnement du Gestionnaire de liaisons" showAsIcon="1" r:id="rId3" imgW="4306320" imgH="491040" progId="Package">
              <p:embed/>
            </p:oleObj>
          </a:graphicData>
        </a:graphic>
      </p:graphicFrame>
      <p:pic>
        <p:nvPicPr>
          <p:cNvPr id="31746" name="Picture 2" descr="C:\Users\muriel\Desktop\alexis devoir\a.JPG"/>
          <p:cNvPicPr>
            <a:picLocks noChangeAspect="1" noChangeArrowheads="1"/>
          </p:cNvPicPr>
          <p:nvPr/>
        </p:nvPicPr>
        <p:blipFill>
          <a:blip r:embed="rId4" cstate="print"/>
          <a:srcRect/>
          <a:stretch>
            <a:fillRect/>
          </a:stretch>
        </p:blipFill>
        <p:spPr bwMode="auto">
          <a:xfrm>
            <a:off x="428596" y="1428736"/>
            <a:ext cx="5381625" cy="402907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524000" y="3154680"/>
          <a:ext cx="6096000" cy="548640"/>
        </p:xfrm>
        <a:graphic>
          <a:graphicData uri="http://schemas.openxmlformats.org/drawingml/2006/table">
            <a:tbl>
              <a:tblPr/>
              <a:tblGrid>
                <a:gridCol w="6096000"/>
              </a:tblGrid>
              <a:tr h="0">
                <a:tc>
                  <a:txBody>
                    <a:bodyPr/>
                    <a:lstStyle/>
                    <a:p>
                      <a:r>
                        <a:rPr lang="fr-FR" dirty="0">
                          <a:solidFill>
                            <a:srgbClr val="606263"/>
                          </a:solidFill>
                        </a:rPr>
                        <a:t/>
                      </a:r>
                      <a:br>
                        <a:rPr lang="fr-FR" dirty="0">
                          <a:solidFill>
                            <a:srgbClr val="606263"/>
                          </a:solidFill>
                        </a:rPr>
                      </a:br>
                      <a:endParaRPr lang="fr-FR" dirty="0">
                        <a:solidFill>
                          <a:srgbClr val="606263"/>
                        </a:solidFill>
                      </a:endParaRPr>
                    </a:p>
                  </a:txBody>
                  <a:tcPr marL="0" marR="0" marT="0" marB="0" anchor="ctr">
                    <a:lnL>
                      <a:noFill/>
                    </a:lnL>
                    <a:lnR>
                      <a:noFill/>
                    </a:lnR>
                    <a:lnT>
                      <a:noFill/>
                    </a:lnT>
                    <a:lnB>
                      <a:noFill/>
                    </a:lnB>
                    <a:solidFill>
                      <a:srgbClr val="FFFFFF"/>
                    </a:solidFill>
                  </a:tcPr>
                </a:tc>
              </a:tr>
            </a:tbl>
          </a:graphicData>
        </a:graphic>
      </p:graphicFrame>
      <p:sp>
        <p:nvSpPr>
          <p:cNvPr id="5" name="Rectangle 4"/>
          <p:cNvSpPr/>
          <p:nvPr/>
        </p:nvSpPr>
        <p:spPr>
          <a:xfrm>
            <a:off x="3357554" y="0"/>
            <a:ext cx="1973297" cy="369332"/>
          </a:xfrm>
          <a:prstGeom prst="rect">
            <a:avLst/>
          </a:prstGeom>
        </p:spPr>
        <p:txBody>
          <a:bodyPr wrap="none">
            <a:spAutoFit/>
          </a:bodyPr>
          <a:lstStyle/>
          <a:p>
            <a:r>
              <a:rPr lang="fr-FR" dirty="0" smtClean="0">
                <a:solidFill>
                  <a:srgbClr val="606263"/>
                </a:solidFill>
              </a:rPr>
              <a:t>Injections de coulis</a:t>
            </a:r>
            <a:endParaRPr lang="fr-FR" dirty="0"/>
          </a:p>
        </p:txBody>
      </p:sp>
      <p:sp>
        <p:nvSpPr>
          <p:cNvPr id="6" name="Rectangle 5"/>
          <p:cNvSpPr/>
          <p:nvPr/>
        </p:nvSpPr>
        <p:spPr>
          <a:xfrm>
            <a:off x="3585351" y="3244334"/>
            <a:ext cx="184731" cy="369332"/>
          </a:xfrm>
          <a:prstGeom prst="rect">
            <a:avLst/>
          </a:prstGeom>
        </p:spPr>
        <p:txBody>
          <a:bodyPr wrap="none">
            <a:spAutoFit/>
          </a:bodyPr>
          <a:lstStyle/>
          <a:p>
            <a:endParaRPr lang="fr-FR" dirty="0"/>
          </a:p>
        </p:txBody>
      </p:sp>
      <p:graphicFrame>
        <p:nvGraphicFramePr>
          <p:cNvPr id="30721" name="Object 1"/>
          <p:cNvGraphicFramePr>
            <a:graphicFrameLocks noChangeAspect="1"/>
          </p:cNvGraphicFramePr>
          <p:nvPr/>
        </p:nvGraphicFramePr>
        <p:xfrm>
          <a:off x="0" y="2428868"/>
          <a:ext cx="3190875" cy="490537"/>
        </p:xfrm>
        <a:graphic>
          <a:graphicData uri="http://schemas.openxmlformats.org/presentationml/2006/ole">
            <p:oleObj spid="_x0000_s30721" name="Objet d’environnement du Gestionnaire de liaisons" showAsIcon="1" r:id="rId3" imgW="3191040" imgH="491040" progId="Package">
              <p:embed/>
            </p:oleObj>
          </a:graphicData>
        </a:graphic>
      </p:graphicFrame>
      <p:pic>
        <p:nvPicPr>
          <p:cNvPr id="30722" name="Picture 2" descr="C:\Users\muriel\Desktop\alexis devoir\Capture.JPG"/>
          <p:cNvPicPr>
            <a:picLocks noChangeAspect="1" noChangeArrowheads="1"/>
          </p:cNvPicPr>
          <p:nvPr/>
        </p:nvPicPr>
        <p:blipFill>
          <a:blip r:embed="rId4" cstate="print"/>
          <a:srcRect/>
          <a:stretch>
            <a:fillRect/>
          </a:stretch>
        </p:blipFill>
        <p:spPr bwMode="auto">
          <a:xfrm>
            <a:off x="3286116" y="928670"/>
            <a:ext cx="5775910" cy="400052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646331"/>
          </a:xfrm>
          <a:prstGeom prst="rect">
            <a:avLst/>
          </a:prstGeom>
        </p:spPr>
        <p:txBody>
          <a:bodyPr>
            <a:spAutoFit/>
          </a:bodyPr>
          <a:lstStyle/>
          <a:p>
            <a:r>
              <a:rPr kumimoji="0" lang="fr-FR" b="1" i="0" u="none" strike="noStrike" cap="none" normalizeH="0" baseline="0" dirty="0" smtClean="0">
                <a:ln>
                  <a:noFill/>
                </a:ln>
                <a:solidFill>
                  <a:schemeClr val="tx2"/>
                </a:solidFill>
                <a:effectLst/>
                <a:latin typeface="Arial" pitchFamily="34" charset="0"/>
                <a:cs typeface="Arial" pitchFamily="34" charset="0"/>
              </a:rPr>
              <a:t>Le compactage des sol</a:t>
            </a:r>
            <a:r>
              <a:rPr kumimoji="0" lang="fr-FR" b="0" i="0" u="none" strike="noStrike" cap="none" normalizeH="0" baseline="0" dirty="0" smtClean="0">
                <a:ln>
                  <a:noFill/>
                </a:ln>
                <a:effectLst/>
                <a:latin typeface="Arial" pitchFamily="34" charset="0"/>
                <a:cs typeface="Arial" pitchFamily="34" charset="0"/>
              </a:rPr>
              <a:t> </a:t>
            </a:r>
            <a:r>
              <a:rPr lang="fr-FR" dirty="0" smtClean="0"/>
              <a:t>les améliorations de sol dans la masse</a:t>
            </a:r>
            <a:r>
              <a:rPr kumimoji="0" lang="fr-FR" b="0" i="0" u="none" strike="noStrike" cap="none" normalizeH="0" baseline="0" dirty="0" smtClean="0">
                <a:ln>
                  <a:noFill/>
                </a:ln>
                <a:effectLst/>
                <a:latin typeface="Arial" pitchFamily="34" charset="0"/>
                <a:cs typeface="Arial" pitchFamily="34" charset="0"/>
              </a:rPr>
              <a:t>:</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240" y="0"/>
            <a:ext cx="2067425" cy="369332"/>
          </a:xfrm>
          <a:prstGeom prst="rect">
            <a:avLst/>
          </a:prstGeom>
        </p:spPr>
        <p:txBody>
          <a:bodyPr wrap="none">
            <a:spAutoFit/>
          </a:bodyPr>
          <a:lstStyle/>
          <a:p>
            <a:r>
              <a:rPr lang="fr-FR" dirty="0" smtClean="0"/>
              <a:t>Le </a:t>
            </a:r>
            <a:r>
              <a:rPr lang="fr-FR" dirty="0" err="1" smtClean="0"/>
              <a:t>vibrocompactage</a:t>
            </a:r>
            <a:endParaRPr lang="fr-FR" dirty="0"/>
          </a:p>
        </p:txBody>
      </p:sp>
      <p:sp>
        <p:nvSpPr>
          <p:cNvPr id="3" name="Rectangle 2"/>
          <p:cNvSpPr/>
          <p:nvPr/>
        </p:nvSpPr>
        <p:spPr>
          <a:xfrm>
            <a:off x="3714744" y="642918"/>
            <a:ext cx="5000628" cy="2308324"/>
          </a:xfrm>
          <a:prstGeom prst="rect">
            <a:avLst/>
          </a:prstGeom>
        </p:spPr>
        <p:txBody>
          <a:bodyPr wrap="square">
            <a:spAutoFit/>
          </a:bodyPr>
          <a:lstStyle/>
          <a:p>
            <a:r>
              <a:rPr lang="fr-FR" dirty="0" smtClean="0"/>
              <a:t>La technique du </a:t>
            </a:r>
            <a:r>
              <a:rPr lang="fr-FR" dirty="0" err="1" smtClean="0"/>
              <a:t>vibrocompactage</a:t>
            </a:r>
            <a:r>
              <a:rPr lang="fr-FR" dirty="0" smtClean="0"/>
              <a:t> est un procédé très performant d’amélioration des sols pulvérulents de type sablo-graveleux. Cette technique permet d’obtenir une compacité proche de l’Optimum Proctor Modifié, même en dessous de la nappe. Elle trouve principalement son application dans le cadre d’ouvrages situés dans les plaines alluvionnaires.</a:t>
            </a:r>
            <a:endParaRPr lang="fr-FR" dirty="0"/>
          </a:p>
        </p:txBody>
      </p:sp>
      <p:pic>
        <p:nvPicPr>
          <p:cNvPr id="7169" name="Picture 1" descr="C:\Users\muriel\Desktop\a.JPG"/>
          <p:cNvPicPr>
            <a:picLocks noChangeAspect="1" noChangeArrowheads="1"/>
          </p:cNvPicPr>
          <p:nvPr/>
        </p:nvPicPr>
        <p:blipFill>
          <a:blip r:embed="rId2" cstate="print"/>
          <a:srcRect/>
          <a:stretch>
            <a:fillRect/>
          </a:stretch>
        </p:blipFill>
        <p:spPr bwMode="auto">
          <a:xfrm>
            <a:off x="214282" y="642918"/>
            <a:ext cx="3267075" cy="5657850"/>
          </a:xfrm>
          <a:prstGeom prst="rect">
            <a:avLst/>
          </a:prstGeom>
          <a:noFill/>
        </p:spPr>
      </p:pic>
      <p:pic>
        <p:nvPicPr>
          <p:cNvPr id="7170" name="Picture 2" descr="C:\Users\muriel\Desktop\a.JPG"/>
          <p:cNvPicPr>
            <a:picLocks noChangeAspect="1" noChangeArrowheads="1"/>
          </p:cNvPicPr>
          <p:nvPr/>
        </p:nvPicPr>
        <p:blipFill>
          <a:blip r:embed="rId3" cstate="print"/>
          <a:srcRect/>
          <a:stretch>
            <a:fillRect/>
          </a:stretch>
        </p:blipFill>
        <p:spPr bwMode="auto">
          <a:xfrm>
            <a:off x="3643306" y="3071810"/>
            <a:ext cx="5242703" cy="32861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240" y="0"/>
            <a:ext cx="2067425" cy="369332"/>
          </a:xfrm>
          <a:prstGeom prst="rect">
            <a:avLst/>
          </a:prstGeom>
        </p:spPr>
        <p:txBody>
          <a:bodyPr wrap="none">
            <a:spAutoFit/>
          </a:bodyPr>
          <a:lstStyle/>
          <a:p>
            <a:r>
              <a:rPr lang="fr-FR" dirty="0" smtClean="0"/>
              <a:t>Le </a:t>
            </a:r>
            <a:r>
              <a:rPr lang="fr-FR" dirty="0" err="1" smtClean="0"/>
              <a:t>vibrocompactage</a:t>
            </a:r>
            <a:endParaRPr lang="fr-FR" dirty="0"/>
          </a:p>
        </p:txBody>
      </p:sp>
      <p:graphicFrame>
        <p:nvGraphicFramePr>
          <p:cNvPr id="6145" name="Object 1"/>
          <p:cNvGraphicFramePr>
            <a:graphicFrameLocks noChangeAspect="1"/>
          </p:cNvGraphicFramePr>
          <p:nvPr/>
        </p:nvGraphicFramePr>
        <p:xfrm>
          <a:off x="5786446" y="285728"/>
          <a:ext cx="3109913" cy="490538"/>
        </p:xfrm>
        <a:graphic>
          <a:graphicData uri="http://schemas.openxmlformats.org/presentationml/2006/ole">
            <p:oleObj spid="_x0000_s6145" name="Objet d’environnement du Gestionnaire de liaisons" showAsIcon="1" r:id="rId3" imgW="3109680" imgH="491040" progId="Package">
              <p:embed/>
            </p:oleObj>
          </a:graphicData>
        </a:graphic>
      </p:graphicFrame>
      <p:pic>
        <p:nvPicPr>
          <p:cNvPr id="6146" name="Picture 2" descr="C:\Users\muriel\Desktop\a.JPG"/>
          <p:cNvPicPr>
            <a:picLocks noChangeAspect="1" noChangeArrowheads="1"/>
          </p:cNvPicPr>
          <p:nvPr/>
        </p:nvPicPr>
        <p:blipFill>
          <a:blip r:embed="rId4" cstate="print"/>
          <a:srcRect/>
          <a:stretch>
            <a:fillRect/>
          </a:stretch>
        </p:blipFill>
        <p:spPr bwMode="auto">
          <a:xfrm>
            <a:off x="2143108" y="1285860"/>
            <a:ext cx="6807056" cy="5017459"/>
          </a:xfrm>
          <a:prstGeom prst="rect">
            <a:avLst/>
          </a:prstGeom>
          <a:noFill/>
        </p:spPr>
      </p:pic>
      <p:pic>
        <p:nvPicPr>
          <p:cNvPr id="6147" name="Picture 3" descr="C:\Users\muriel\Desktop\a.JPG"/>
          <p:cNvPicPr>
            <a:picLocks noChangeAspect="1" noChangeArrowheads="1"/>
          </p:cNvPicPr>
          <p:nvPr/>
        </p:nvPicPr>
        <p:blipFill>
          <a:blip r:embed="rId5" cstate="print"/>
          <a:srcRect/>
          <a:stretch>
            <a:fillRect/>
          </a:stretch>
        </p:blipFill>
        <p:spPr bwMode="auto">
          <a:xfrm>
            <a:off x="53740" y="1323978"/>
            <a:ext cx="2089368" cy="524829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8605"/>
            <a:ext cx="5500694" cy="1754326"/>
          </a:xfrm>
          <a:prstGeom prst="rect">
            <a:avLst/>
          </a:prstGeom>
        </p:spPr>
        <p:txBody>
          <a:bodyPr wrap="square">
            <a:spAutoFit/>
          </a:bodyPr>
          <a:lstStyle/>
          <a:p>
            <a:r>
              <a:rPr lang="fr-FR" dirty="0" smtClean="0"/>
              <a:t>Les vibrations émises permettent un réarrangement optimal des matériaux granulaires, de manière à ce qu’ils occupent le plus petit volume possible. augmentant la densité par réduction de la porosité pour augmenter la portance du sol( réduit les tassements et limite le risque potentiel de liquéfaction). </a:t>
            </a:r>
            <a:endParaRPr lang="fr-FR" dirty="0"/>
          </a:p>
        </p:txBody>
      </p:sp>
      <p:pic>
        <p:nvPicPr>
          <p:cNvPr id="4098" name="Picture 2" descr="C:\Users\muriel\Desktop\a.JPG"/>
          <p:cNvPicPr>
            <a:picLocks noChangeAspect="1" noChangeArrowheads="1"/>
          </p:cNvPicPr>
          <p:nvPr/>
        </p:nvPicPr>
        <p:blipFill>
          <a:blip r:embed="rId2" cstate="print"/>
          <a:srcRect/>
          <a:stretch>
            <a:fillRect/>
          </a:stretch>
        </p:blipFill>
        <p:spPr bwMode="auto">
          <a:xfrm>
            <a:off x="5406251" y="428604"/>
            <a:ext cx="3809219" cy="1857388"/>
          </a:xfrm>
          <a:prstGeom prst="rect">
            <a:avLst/>
          </a:prstGeom>
          <a:noFill/>
        </p:spPr>
      </p:pic>
      <p:pic>
        <p:nvPicPr>
          <p:cNvPr id="4099" name="Picture 3" descr="C:\Users\muriel\Desktop\a.JPG"/>
          <p:cNvPicPr>
            <a:picLocks noChangeAspect="1" noChangeArrowheads="1"/>
          </p:cNvPicPr>
          <p:nvPr/>
        </p:nvPicPr>
        <p:blipFill>
          <a:blip r:embed="rId3" cstate="print"/>
          <a:srcRect t="51727"/>
          <a:stretch>
            <a:fillRect/>
          </a:stretch>
        </p:blipFill>
        <p:spPr bwMode="auto">
          <a:xfrm>
            <a:off x="357158" y="3357562"/>
            <a:ext cx="4028140" cy="2857520"/>
          </a:xfrm>
          <a:prstGeom prst="rect">
            <a:avLst/>
          </a:prstGeom>
          <a:noFill/>
        </p:spPr>
      </p:pic>
      <p:pic>
        <p:nvPicPr>
          <p:cNvPr id="6" name="Picture 3" descr="C:\Users\muriel\Desktop\a.JPG"/>
          <p:cNvPicPr>
            <a:picLocks noChangeAspect="1" noChangeArrowheads="1"/>
          </p:cNvPicPr>
          <p:nvPr/>
        </p:nvPicPr>
        <p:blipFill>
          <a:blip r:embed="rId3" cstate="print"/>
          <a:srcRect b="48445"/>
          <a:stretch>
            <a:fillRect/>
          </a:stretch>
        </p:blipFill>
        <p:spPr bwMode="auto">
          <a:xfrm>
            <a:off x="4929190" y="3357562"/>
            <a:ext cx="3752850" cy="284321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240" y="0"/>
            <a:ext cx="2512291" cy="369332"/>
          </a:xfrm>
          <a:prstGeom prst="rect">
            <a:avLst/>
          </a:prstGeom>
        </p:spPr>
        <p:txBody>
          <a:bodyPr wrap="none">
            <a:spAutoFit/>
          </a:bodyPr>
          <a:lstStyle/>
          <a:p>
            <a:r>
              <a:rPr lang="fr-FR" dirty="0" smtClean="0"/>
              <a:t>Compactage dynamique </a:t>
            </a:r>
            <a:endParaRPr lang="fr-FR" dirty="0"/>
          </a:p>
        </p:txBody>
      </p:sp>
      <p:sp>
        <p:nvSpPr>
          <p:cNvPr id="3" name="Rectangle 2"/>
          <p:cNvSpPr/>
          <p:nvPr/>
        </p:nvSpPr>
        <p:spPr>
          <a:xfrm>
            <a:off x="285720" y="642918"/>
            <a:ext cx="8858280" cy="1754326"/>
          </a:xfrm>
          <a:prstGeom prst="rect">
            <a:avLst/>
          </a:prstGeom>
        </p:spPr>
        <p:txBody>
          <a:bodyPr wrap="square">
            <a:spAutoFit/>
          </a:bodyPr>
          <a:lstStyle/>
          <a:p>
            <a:r>
              <a:rPr lang="fr-FR" dirty="0" smtClean="0"/>
              <a:t>Pour les sol de mauvaise compacité, qu’il soit frottant ou cohésif, peuvent être compacté jusqu’à des profondeurs de 3 à 7 m.</a:t>
            </a:r>
          </a:p>
          <a:p>
            <a:endParaRPr lang="fr-FR" dirty="0"/>
          </a:p>
          <a:p>
            <a:r>
              <a:rPr lang="fr-FR" dirty="0" smtClean="0"/>
              <a:t>Caractéristique :</a:t>
            </a:r>
          </a:p>
          <a:p>
            <a:r>
              <a:rPr lang="fr-FR" dirty="0" smtClean="0"/>
              <a:t> Masse de 7 à 9 tonnes tombe a fréquence de chute élevée 40 coups à 60 coups par minute</a:t>
            </a:r>
          </a:p>
          <a:p>
            <a:r>
              <a:rPr lang="fr-FR" dirty="0" smtClean="0"/>
              <a:t>sur 1,20 m de hauteur sur une plaque articulée de 1,50 m à 2,00 m de diamètre. </a:t>
            </a:r>
            <a:endParaRPr lang="fr-FR" dirty="0"/>
          </a:p>
        </p:txBody>
      </p:sp>
      <p:pic>
        <p:nvPicPr>
          <p:cNvPr id="3073" name="Picture 1" descr="C:\Users\muriel\Desktop\a.JPG"/>
          <p:cNvPicPr>
            <a:picLocks noChangeAspect="1" noChangeArrowheads="1"/>
          </p:cNvPicPr>
          <p:nvPr/>
        </p:nvPicPr>
        <p:blipFill>
          <a:blip r:embed="rId2" cstate="print"/>
          <a:srcRect l="4887"/>
          <a:stretch>
            <a:fillRect/>
          </a:stretch>
        </p:blipFill>
        <p:spPr bwMode="auto">
          <a:xfrm>
            <a:off x="0" y="2500306"/>
            <a:ext cx="9144000" cy="407415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240" y="0"/>
            <a:ext cx="2512291" cy="369332"/>
          </a:xfrm>
          <a:prstGeom prst="rect">
            <a:avLst/>
          </a:prstGeom>
        </p:spPr>
        <p:txBody>
          <a:bodyPr wrap="none">
            <a:spAutoFit/>
          </a:bodyPr>
          <a:lstStyle/>
          <a:p>
            <a:r>
              <a:rPr lang="fr-FR" dirty="0" smtClean="0"/>
              <a:t>Compactage dynamique </a:t>
            </a:r>
            <a:endParaRPr lang="fr-FR" dirty="0"/>
          </a:p>
        </p:txBody>
      </p:sp>
      <p:pic>
        <p:nvPicPr>
          <p:cNvPr id="2049" name="Picture 1" descr="C:\Users\muriel\Desktop\a.JPG"/>
          <p:cNvPicPr>
            <a:picLocks noChangeAspect="1" noChangeArrowheads="1"/>
          </p:cNvPicPr>
          <p:nvPr/>
        </p:nvPicPr>
        <p:blipFill>
          <a:blip r:embed="rId3" cstate="print"/>
          <a:srcRect/>
          <a:stretch>
            <a:fillRect/>
          </a:stretch>
        </p:blipFill>
        <p:spPr bwMode="auto">
          <a:xfrm>
            <a:off x="285720" y="928670"/>
            <a:ext cx="4107530" cy="3057525"/>
          </a:xfrm>
          <a:prstGeom prst="rect">
            <a:avLst/>
          </a:prstGeom>
          <a:noFill/>
        </p:spPr>
      </p:pic>
      <p:pic>
        <p:nvPicPr>
          <p:cNvPr id="2050" name="Picture 2" descr="C:\Users\muriel\Desktop\a.JPG"/>
          <p:cNvPicPr>
            <a:picLocks noChangeAspect="1" noChangeArrowheads="1"/>
          </p:cNvPicPr>
          <p:nvPr/>
        </p:nvPicPr>
        <p:blipFill>
          <a:blip r:embed="rId4" cstate="print"/>
          <a:srcRect l="7236" r="60447"/>
          <a:stretch>
            <a:fillRect/>
          </a:stretch>
        </p:blipFill>
        <p:spPr bwMode="auto">
          <a:xfrm>
            <a:off x="5929322" y="214290"/>
            <a:ext cx="2927563" cy="3409943"/>
          </a:xfrm>
          <a:prstGeom prst="rect">
            <a:avLst/>
          </a:prstGeom>
          <a:noFill/>
        </p:spPr>
      </p:pic>
      <p:pic>
        <p:nvPicPr>
          <p:cNvPr id="5" name="Picture 2" descr="C:\Users\muriel\Desktop\a.JPG"/>
          <p:cNvPicPr>
            <a:picLocks noChangeAspect="1" noChangeArrowheads="1"/>
          </p:cNvPicPr>
          <p:nvPr/>
        </p:nvPicPr>
        <p:blipFill>
          <a:blip r:embed="rId4" cstate="print"/>
          <a:srcRect l="40081"/>
          <a:stretch>
            <a:fillRect/>
          </a:stretch>
        </p:blipFill>
        <p:spPr bwMode="auto">
          <a:xfrm>
            <a:off x="5643570" y="3714752"/>
            <a:ext cx="3500430" cy="2199052"/>
          </a:xfrm>
          <a:prstGeom prst="rect">
            <a:avLst/>
          </a:prstGeom>
          <a:noFill/>
        </p:spPr>
      </p:pic>
      <p:sp>
        <p:nvSpPr>
          <p:cNvPr id="6" name="Rectangle 5"/>
          <p:cNvSpPr/>
          <p:nvPr/>
        </p:nvSpPr>
        <p:spPr>
          <a:xfrm>
            <a:off x="0" y="4143380"/>
            <a:ext cx="4572000" cy="1200329"/>
          </a:xfrm>
          <a:prstGeom prst="rect">
            <a:avLst/>
          </a:prstGeom>
        </p:spPr>
        <p:txBody>
          <a:bodyPr>
            <a:spAutoFit/>
          </a:bodyPr>
          <a:lstStyle/>
          <a:p>
            <a:r>
              <a:rPr lang="fr-FR" dirty="0" smtClean="0"/>
              <a:t> Masse de 7 à 9 tonnes tombe a fréquence de chute élevée 40 coups à 60 coups par minute</a:t>
            </a:r>
          </a:p>
          <a:p>
            <a:r>
              <a:rPr lang="fr-FR" dirty="0" smtClean="0"/>
              <a:t>sur 1,20 m de hauteur sur une plaque articulée de 1,50 m à 2,00 m de diamètre</a:t>
            </a:r>
            <a:endParaRPr lang="fr-FR" dirty="0"/>
          </a:p>
        </p:txBody>
      </p:sp>
      <p:sp>
        <p:nvSpPr>
          <p:cNvPr id="7" name="Rectangle 6"/>
          <p:cNvSpPr/>
          <p:nvPr/>
        </p:nvSpPr>
        <p:spPr>
          <a:xfrm>
            <a:off x="3786214" y="5997379"/>
            <a:ext cx="5572132" cy="646331"/>
          </a:xfrm>
          <a:prstGeom prst="rect">
            <a:avLst/>
          </a:prstGeom>
        </p:spPr>
        <p:txBody>
          <a:bodyPr wrap="square">
            <a:spAutoFit/>
          </a:bodyPr>
          <a:lstStyle/>
          <a:p>
            <a:r>
              <a:rPr lang="fr-FR" dirty="0" smtClean="0"/>
              <a:t> Masse de 15 tonnes tombe , distance de chute 25 m</a:t>
            </a:r>
          </a:p>
          <a:p>
            <a:r>
              <a:rPr lang="fr-FR" dirty="0"/>
              <a:t>Réservé à des chantiers de grande taille sans avoisinants</a:t>
            </a:r>
          </a:p>
        </p:txBody>
      </p:sp>
      <p:graphicFrame>
        <p:nvGraphicFramePr>
          <p:cNvPr id="2051" name="Object 3"/>
          <p:cNvGraphicFramePr>
            <a:graphicFrameLocks noChangeAspect="1"/>
          </p:cNvGraphicFramePr>
          <p:nvPr/>
        </p:nvGraphicFramePr>
        <p:xfrm>
          <a:off x="0" y="5786454"/>
          <a:ext cx="3535363" cy="490538"/>
        </p:xfrm>
        <a:graphic>
          <a:graphicData uri="http://schemas.openxmlformats.org/presentationml/2006/ole">
            <p:oleObj spid="_x0000_s2051" name="Objet d’environnement du Gestionnaire de liaisons" showAsIcon="1" r:id="rId5" imgW="3535560" imgH="491040" progId="Package">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643182"/>
            <a:ext cx="8229600" cy="1143000"/>
          </a:xfrm>
        </p:spPr>
        <p:txBody>
          <a:bodyPr>
            <a:normAutofit fontScale="90000"/>
          </a:bodyPr>
          <a:lstStyle/>
          <a:p>
            <a:r>
              <a:rPr lang="fr-FR" dirty="0" smtClean="0"/>
              <a:t>Les fondation profonde </a:t>
            </a:r>
            <a:br>
              <a:rPr lang="fr-FR" dirty="0" smtClean="0"/>
            </a:br>
            <a:r>
              <a:rPr lang="fr-FR" dirty="0" smtClean="0"/>
              <a:t>et semi-profonde </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7422" y="2285992"/>
            <a:ext cx="5715040" cy="646331"/>
          </a:xfrm>
          <a:prstGeom prst="rect">
            <a:avLst/>
          </a:prstGeom>
        </p:spPr>
        <p:txBody>
          <a:bodyPr wrap="square">
            <a:spAutoFit/>
          </a:bodyPr>
          <a:lstStyle/>
          <a:p>
            <a:r>
              <a:rPr lang="fr-FR" b="1" dirty="0" smtClean="0">
                <a:latin typeface="Arial" pitchFamily="34" charset="0"/>
                <a:cs typeface="Arial" pitchFamily="34" charset="0"/>
              </a:rPr>
              <a:t> </a:t>
            </a:r>
            <a:r>
              <a:rPr lang="fr-FR" b="1" dirty="0" smtClean="0">
                <a:solidFill>
                  <a:schemeClr val="tx2"/>
                </a:solidFill>
                <a:latin typeface="Arial" pitchFamily="34" charset="0"/>
                <a:cs typeface="Arial" pitchFamily="34" charset="0"/>
              </a:rPr>
              <a:t>L’inclusion </a:t>
            </a:r>
            <a:r>
              <a:rPr kumimoji="0" lang="fr-FR" b="1" i="0" strike="noStrike" cap="none" normalizeH="0" baseline="0" dirty="0" smtClean="0">
                <a:ln>
                  <a:noFill/>
                </a:ln>
                <a:solidFill>
                  <a:schemeClr val="tx2"/>
                </a:solidFill>
                <a:effectLst/>
                <a:latin typeface="Arial" pitchFamily="34" charset="0"/>
                <a:cs typeface="Arial" pitchFamily="34" charset="0"/>
              </a:rPr>
              <a:t>d’éléments </a:t>
            </a:r>
            <a:r>
              <a:rPr kumimoji="0" lang="fr-FR" b="1" i="0" strike="noStrike" cap="none" normalizeH="0" baseline="0" dirty="0" smtClean="0">
                <a:ln>
                  <a:noFill/>
                </a:ln>
                <a:solidFill>
                  <a:schemeClr val="tx2"/>
                </a:solidFill>
                <a:effectLst/>
                <a:latin typeface="Arial" pitchFamily="34" charset="0"/>
                <a:cs typeface="Arial" pitchFamily="34" charset="0"/>
              </a:rPr>
              <a:t>résistants dans le sol</a:t>
            </a:r>
          </a:p>
          <a:p>
            <a:r>
              <a:rPr lang="fr-FR" b="1" dirty="0">
                <a:solidFill>
                  <a:schemeClr val="tx2"/>
                </a:solidFill>
                <a:latin typeface="Arial" pitchFamily="34" charset="0"/>
                <a:cs typeface="Arial" pitchFamily="34" charset="0"/>
              </a:rPr>
              <a:t> </a:t>
            </a:r>
            <a:r>
              <a:rPr lang="fr-FR" b="1" dirty="0" smtClean="0">
                <a:solidFill>
                  <a:schemeClr val="tx2"/>
                </a:solidFill>
                <a:latin typeface="Arial" pitchFamily="34" charset="0"/>
                <a:cs typeface="Arial" pitchFamily="34" charset="0"/>
              </a:rPr>
              <a:t>                         </a:t>
            </a:r>
            <a:r>
              <a:rPr kumimoji="0" lang="fr-FR" b="1" i="0" strike="noStrike" cap="none" normalizeH="0" baseline="0" dirty="0" smtClean="0">
                <a:ln>
                  <a:noFill/>
                </a:ln>
                <a:effectLst/>
                <a:latin typeface="Arial" pitchFamily="34" charset="0"/>
                <a:cs typeface="Arial" pitchFamily="34" charset="0"/>
              </a:rPr>
              <a:t> </a:t>
            </a:r>
            <a:r>
              <a:rPr lang="fr-FR" dirty="0" smtClean="0"/>
              <a:t>les inclusions rigide</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1670" y="0"/>
            <a:ext cx="4572000" cy="646331"/>
          </a:xfrm>
          <a:prstGeom prst="rect">
            <a:avLst/>
          </a:prstGeom>
        </p:spPr>
        <p:txBody>
          <a:bodyPr>
            <a:spAutoFit/>
          </a:bodyPr>
          <a:lstStyle/>
          <a:p>
            <a:r>
              <a:rPr lang="fr-FR" dirty="0" smtClean="0"/>
              <a:t>pieu </a:t>
            </a:r>
            <a:r>
              <a:rPr lang="fr-FR" dirty="0"/>
              <a:t>à la tarière creuse est un « classique » des travaux de fondations</a:t>
            </a:r>
          </a:p>
        </p:txBody>
      </p:sp>
      <p:sp>
        <p:nvSpPr>
          <p:cNvPr id="5" name="Rectangle 4"/>
          <p:cNvSpPr/>
          <p:nvPr/>
        </p:nvSpPr>
        <p:spPr>
          <a:xfrm>
            <a:off x="4572000" y="1285860"/>
            <a:ext cx="4572000" cy="3970318"/>
          </a:xfrm>
          <a:prstGeom prst="rect">
            <a:avLst/>
          </a:prstGeom>
        </p:spPr>
        <p:txBody>
          <a:bodyPr>
            <a:spAutoFit/>
          </a:bodyPr>
          <a:lstStyle/>
          <a:p>
            <a:r>
              <a:rPr lang="fr-FR" dirty="0"/>
              <a:t>Les pieux à la tarière creuse sont des fondations profondes qui sont coulées en place en utilisant une tarière continue à âme creuse.</a:t>
            </a:r>
          </a:p>
          <a:p>
            <a:r>
              <a:rPr lang="fr-FR" dirty="0"/>
              <a:t>La tarière (ou vis sans fin) est forée dans le sol à la profondeur calculée. La tarière est ensuite extraite pour retirer le sol foré pendant que le béton est pompé et injecté à faible pression par l’âme de la tarière. La pression du béton et le volume sont enregistrés en continu et contrôlés pour construire un pieu sans défaut.</a:t>
            </a:r>
          </a:p>
          <a:p>
            <a:r>
              <a:rPr lang="fr-FR" dirty="0"/>
              <a:t>En zone sismique et suivant la nature des efforts (horizontaux, arrachements), les pieux sont armés. La cage d’armature est alors descendue dans le béton frais.</a:t>
            </a:r>
          </a:p>
        </p:txBody>
      </p:sp>
      <p:graphicFrame>
        <p:nvGraphicFramePr>
          <p:cNvPr id="35841" name="Object 1"/>
          <p:cNvGraphicFramePr>
            <a:graphicFrameLocks noChangeAspect="1"/>
          </p:cNvGraphicFramePr>
          <p:nvPr/>
        </p:nvGraphicFramePr>
        <p:xfrm>
          <a:off x="857224" y="3357562"/>
          <a:ext cx="3427412" cy="490537"/>
        </p:xfrm>
        <a:graphic>
          <a:graphicData uri="http://schemas.openxmlformats.org/presentationml/2006/ole">
            <p:oleObj spid="_x0000_s35841" name="Objet d’environnement du Gestionnaire de liaisons" showAsIcon="1" r:id="rId3" imgW="3426840" imgH="491040" progId="Package">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9058" y="0"/>
            <a:ext cx="1351139" cy="369332"/>
          </a:xfrm>
          <a:prstGeom prst="rect">
            <a:avLst/>
          </a:prstGeom>
        </p:spPr>
        <p:txBody>
          <a:bodyPr wrap="none">
            <a:spAutoFit/>
          </a:bodyPr>
          <a:lstStyle/>
          <a:p>
            <a:r>
              <a:rPr lang="fr-FR" dirty="0"/>
              <a:t>le </a:t>
            </a:r>
            <a:r>
              <a:rPr lang="fr-FR" dirty="0" err="1"/>
              <a:t>micropieu</a:t>
            </a:r>
            <a:endParaRPr lang="fr-FR" dirty="0"/>
          </a:p>
        </p:txBody>
      </p:sp>
      <p:pic>
        <p:nvPicPr>
          <p:cNvPr id="28674" name="Picture 2" descr="C:\Users\muriel\Desktop\a.JPG"/>
          <p:cNvPicPr>
            <a:picLocks noChangeAspect="1" noChangeArrowheads="1"/>
          </p:cNvPicPr>
          <p:nvPr/>
        </p:nvPicPr>
        <p:blipFill>
          <a:blip r:embed="rId3" cstate="print"/>
          <a:srcRect/>
          <a:stretch>
            <a:fillRect/>
          </a:stretch>
        </p:blipFill>
        <p:spPr bwMode="auto">
          <a:xfrm>
            <a:off x="571472" y="1357298"/>
            <a:ext cx="5686453" cy="3886176"/>
          </a:xfrm>
          <a:prstGeom prst="rect">
            <a:avLst/>
          </a:prstGeom>
          <a:noFill/>
        </p:spPr>
      </p:pic>
      <p:graphicFrame>
        <p:nvGraphicFramePr>
          <p:cNvPr id="28675" name="Object 3"/>
          <p:cNvGraphicFramePr>
            <a:graphicFrameLocks noChangeAspect="1"/>
          </p:cNvGraphicFramePr>
          <p:nvPr/>
        </p:nvGraphicFramePr>
        <p:xfrm>
          <a:off x="6143636" y="2857496"/>
          <a:ext cx="2719388" cy="490538"/>
        </p:xfrm>
        <a:graphic>
          <a:graphicData uri="http://schemas.openxmlformats.org/presentationml/2006/ole">
            <p:oleObj spid="_x0000_s28675" name="Objet d’environnement du Gestionnaire de liaisons" showAsIcon="1" r:id="rId4" imgW="2719800" imgH="491040" progId="Package">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7554" y="0"/>
            <a:ext cx="1958613" cy="369332"/>
          </a:xfrm>
          <a:prstGeom prst="rect">
            <a:avLst/>
          </a:prstGeom>
        </p:spPr>
        <p:txBody>
          <a:bodyPr wrap="none">
            <a:spAutoFit/>
          </a:bodyPr>
          <a:lstStyle/>
          <a:p>
            <a:r>
              <a:rPr lang="fr-FR" dirty="0" smtClean="0"/>
              <a:t>Pieux </a:t>
            </a:r>
            <a:r>
              <a:rPr lang="fr-FR" dirty="0" err="1" smtClean="0"/>
              <a:t>vibro</a:t>
            </a:r>
            <a:r>
              <a:rPr lang="fr-FR" dirty="0" smtClean="0"/>
              <a:t>-foncés </a:t>
            </a:r>
            <a:endParaRPr lang="fr-FR" dirty="0"/>
          </a:p>
        </p:txBody>
      </p:sp>
      <p:pic>
        <p:nvPicPr>
          <p:cNvPr id="29698" name="Picture 2" descr="C:\Users\muriel\Desktop\a.JPG"/>
          <p:cNvPicPr>
            <a:picLocks noChangeAspect="1" noChangeArrowheads="1"/>
          </p:cNvPicPr>
          <p:nvPr/>
        </p:nvPicPr>
        <p:blipFill>
          <a:blip r:embed="rId2" cstate="print"/>
          <a:srcRect l="41832" t="1500" r="475" b="29500"/>
          <a:stretch>
            <a:fillRect/>
          </a:stretch>
        </p:blipFill>
        <p:spPr bwMode="auto">
          <a:xfrm>
            <a:off x="4000496" y="571480"/>
            <a:ext cx="4429156" cy="3286148"/>
          </a:xfrm>
          <a:prstGeom prst="rect">
            <a:avLst/>
          </a:prstGeom>
          <a:noFill/>
        </p:spPr>
      </p:pic>
      <p:pic>
        <p:nvPicPr>
          <p:cNvPr id="6" name="Picture 2" descr="C:\Users\muriel\Desktop\a.JPG"/>
          <p:cNvPicPr>
            <a:picLocks noChangeAspect="1" noChangeArrowheads="1"/>
          </p:cNvPicPr>
          <p:nvPr/>
        </p:nvPicPr>
        <p:blipFill>
          <a:blip r:embed="rId2" cstate="print"/>
          <a:srcRect l="-165" t="19300" r="62014"/>
          <a:stretch>
            <a:fillRect/>
          </a:stretch>
        </p:blipFill>
        <p:spPr bwMode="auto">
          <a:xfrm>
            <a:off x="285720" y="357166"/>
            <a:ext cx="2928926" cy="3843353"/>
          </a:xfrm>
          <a:prstGeom prst="rect">
            <a:avLst/>
          </a:prstGeom>
          <a:noFill/>
        </p:spPr>
      </p:pic>
      <p:sp>
        <p:nvSpPr>
          <p:cNvPr id="7" name="Rectangle 6"/>
          <p:cNvSpPr/>
          <p:nvPr/>
        </p:nvSpPr>
        <p:spPr>
          <a:xfrm>
            <a:off x="285720" y="4429132"/>
            <a:ext cx="8858280" cy="2031325"/>
          </a:xfrm>
          <a:prstGeom prst="rect">
            <a:avLst/>
          </a:prstGeom>
        </p:spPr>
        <p:txBody>
          <a:bodyPr wrap="square">
            <a:spAutoFit/>
          </a:bodyPr>
          <a:lstStyle/>
          <a:p>
            <a:r>
              <a:rPr lang="fr-FR" dirty="0" smtClean="0"/>
              <a:t>Principe des pieux </a:t>
            </a:r>
            <a:r>
              <a:rPr lang="fr-FR" dirty="0" err="1" smtClean="0"/>
              <a:t>vibro</a:t>
            </a:r>
            <a:r>
              <a:rPr lang="fr-FR" dirty="0" smtClean="0"/>
              <a:t>-foncés. Fonçage d’un tube acier par vibration avec en pointe une plaque perdue. Une fois la profondeur obtenue, nous descendons une cage d’armature et remplissons avec du bé- ton. Ensuite, nous retirons le tube tout en vibrant, ce qui a pour effet de vibrer le béton en lui donnant sa résistance. Points forts. Avec un rendement journalier de 300 m./jour, la technique de pieux </a:t>
            </a:r>
            <a:r>
              <a:rPr lang="fr-FR" dirty="0" err="1" smtClean="0"/>
              <a:t>vibro</a:t>
            </a:r>
            <a:r>
              <a:rPr lang="fr-FR" dirty="0" smtClean="0"/>
              <a:t>-</a:t>
            </a:r>
            <a:r>
              <a:rPr lang="fr-FR" dirty="0" err="1" smtClean="0"/>
              <a:t>fonçés</a:t>
            </a:r>
            <a:r>
              <a:rPr lang="fr-FR" dirty="0" smtClean="0"/>
              <a:t> reste un atout important pour une exécution rapide. En agglomération urbaine cette solution a l’avantage de présenter une nuisance sonore inférieure à la technique traditionnelle de battage.</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uriel\Desktop\a.JPG"/>
          <p:cNvPicPr>
            <a:picLocks noChangeAspect="1" noChangeArrowheads="1"/>
          </p:cNvPicPr>
          <p:nvPr/>
        </p:nvPicPr>
        <p:blipFill>
          <a:blip r:embed="rId3" cstate="print"/>
          <a:srcRect/>
          <a:stretch>
            <a:fillRect/>
          </a:stretch>
        </p:blipFill>
        <p:spPr bwMode="auto">
          <a:xfrm>
            <a:off x="1071538" y="785794"/>
            <a:ext cx="6076950" cy="4848225"/>
          </a:xfrm>
          <a:prstGeom prst="rect">
            <a:avLst/>
          </a:prstGeom>
          <a:noFill/>
        </p:spPr>
      </p:pic>
      <p:graphicFrame>
        <p:nvGraphicFramePr>
          <p:cNvPr id="23555" name="Object 3"/>
          <p:cNvGraphicFramePr>
            <a:graphicFrameLocks noChangeAspect="1"/>
          </p:cNvGraphicFramePr>
          <p:nvPr/>
        </p:nvGraphicFramePr>
        <p:xfrm>
          <a:off x="2071670" y="5929330"/>
          <a:ext cx="3227388" cy="490538"/>
        </p:xfrm>
        <a:graphic>
          <a:graphicData uri="http://schemas.openxmlformats.org/presentationml/2006/ole">
            <p:oleObj spid="_x0000_s23555" name="Objet d’environnement du Gestionnaire de liaisons" showAsIcon="1" r:id="rId4" imgW="3227400" imgH="491040" progId="Package">
              <p:embed/>
            </p:oleObj>
          </a:graphicData>
        </a:graphic>
      </p:graphicFrame>
      <p:sp>
        <p:nvSpPr>
          <p:cNvPr id="7" name="Rectangle 6"/>
          <p:cNvSpPr/>
          <p:nvPr/>
        </p:nvSpPr>
        <p:spPr>
          <a:xfrm>
            <a:off x="2714612" y="0"/>
            <a:ext cx="4572000" cy="954107"/>
          </a:xfrm>
          <a:prstGeom prst="rect">
            <a:avLst/>
          </a:prstGeom>
        </p:spPr>
        <p:txBody>
          <a:bodyPr>
            <a:spAutoFit/>
          </a:bodyPr>
          <a:lstStyle/>
          <a:p>
            <a:r>
              <a:rPr lang="fr-FR" sz="2000" b="1" dirty="0"/>
              <a:t>Colonnes ballastées sèches</a:t>
            </a:r>
          </a:p>
          <a:p>
            <a:r>
              <a:rPr lang="fr-FR" dirty="0" smtClean="0"/>
              <a:t/>
            </a:r>
            <a:br>
              <a:rPr lang="fr-FR" dirty="0" smtClean="0"/>
            </a:b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06" y="702488"/>
            <a:ext cx="9072626" cy="6740307"/>
          </a:xfrm>
          <a:prstGeom prst="rect">
            <a:avLst/>
          </a:prstGeom>
        </p:spPr>
        <p:txBody>
          <a:bodyPr wrap="square">
            <a:spAutoFit/>
          </a:bodyPr>
          <a:lstStyle/>
          <a:p>
            <a:r>
              <a:rPr lang="fr-FR" dirty="0" smtClean="0"/>
              <a:t>Elle permettant </a:t>
            </a:r>
            <a:r>
              <a:rPr lang="fr-FR" dirty="0"/>
              <a:t>de créer des colonnes de granulats expansées afin d’augmenter la portance d’un sol et d’en réduire sa compressibilité</a:t>
            </a:r>
            <a:r>
              <a:rPr lang="fr-FR" dirty="0" smtClean="0"/>
              <a:t>.</a:t>
            </a:r>
          </a:p>
          <a:p>
            <a:endParaRPr lang="fr-FR" dirty="0"/>
          </a:p>
          <a:p>
            <a:r>
              <a:rPr lang="fr-FR" dirty="0"/>
              <a:t>Cette technique est particulièrement performante dans le cadre d’une synthèse gros-œuvre/fondations/terrassement</a:t>
            </a:r>
            <a:r>
              <a:rPr lang="fr-FR" dirty="0" smtClean="0"/>
              <a:t>.</a:t>
            </a:r>
          </a:p>
          <a:p>
            <a:r>
              <a:rPr lang="fr-FR" dirty="0" smtClean="0"/>
              <a:t> </a:t>
            </a:r>
            <a:r>
              <a:rPr lang="fr-FR" dirty="0"/>
              <a:t>C’est une alternative aux fondations profondes de type pieux et dalle portée, ou aux fondations semi-profondes de type puits.</a:t>
            </a:r>
          </a:p>
          <a:p>
            <a:r>
              <a:rPr lang="fr-FR" dirty="0"/>
              <a:t>En fait, construire un ouvrage sur des colonnes ballastées permet de le fonder comme sur du « bon sol » et donc de respecter les règles usuelles de fondations superficielles.</a:t>
            </a:r>
          </a:p>
          <a:p>
            <a:r>
              <a:rPr lang="fr-FR" dirty="0"/>
              <a:t> </a:t>
            </a:r>
          </a:p>
          <a:p>
            <a:r>
              <a:rPr lang="fr-FR" u="sng" dirty="0"/>
              <a:t>Le mode opératoire est le suivant </a:t>
            </a:r>
            <a:r>
              <a:rPr lang="fr-FR" u="sng" dirty="0" smtClean="0"/>
              <a:t>:</a:t>
            </a:r>
          </a:p>
          <a:p>
            <a:endParaRPr lang="fr-FR" dirty="0"/>
          </a:p>
          <a:p>
            <a:r>
              <a:rPr lang="fr-FR" dirty="0"/>
              <a:t>Mise en station de la foreuse au droit du point de fonçage ; un chargeur à godet assure l’approvisionnement du granulat.</a:t>
            </a:r>
          </a:p>
          <a:p>
            <a:r>
              <a:rPr lang="fr-FR" dirty="0"/>
              <a:t>Fonçage de l’outil préalablement rempli de matériau mis sous pression d’air jusqu’à la cote de traitement ; le vibreur est descendu par deux actions : la vibration et une poussée en pointe de l’ordre de 25 tonnes.</a:t>
            </a:r>
          </a:p>
          <a:p>
            <a:r>
              <a:rPr lang="fr-FR" dirty="0"/>
              <a:t>Lorsque la profondeur est atteinte, mise en œuvre de matériau en pointe de l'outil (technique dite "</a:t>
            </a:r>
            <a:r>
              <a:rPr lang="fr-FR" dirty="0" err="1"/>
              <a:t>bottom</a:t>
            </a:r>
            <a:r>
              <a:rPr lang="fr-FR" dirty="0"/>
              <a:t> </a:t>
            </a:r>
            <a:r>
              <a:rPr lang="fr-FR" dirty="0" err="1"/>
              <a:t>feed</a:t>
            </a:r>
            <a:r>
              <a:rPr lang="fr-FR" dirty="0"/>
              <a:t>"), par expansion longitudinale et latérale.</a:t>
            </a:r>
          </a:p>
          <a:p>
            <a:r>
              <a:rPr lang="fr-FR" dirty="0"/>
              <a:t>La colonne est exécutée ainsi par passes successives jusqu’à la plateforme d’intervention.</a:t>
            </a:r>
          </a:p>
          <a:p>
            <a:r>
              <a:rPr lang="fr-FR" dirty="0"/>
              <a:t> </a:t>
            </a:r>
          </a:p>
          <a:p>
            <a:r>
              <a:rPr lang="fr-FR" dirty="0"/>
              <a:t> </a:t>
            </a:r>
          </a:p>
          <a:p>
            <a:r>
              <a:rPr lang="fr-FR" dirty="0"/>
              <a:t> </a:t>
            </a:r>
          </a:p>
          <a:p>
            <a:endParaRPr lang="fr-FR" dirty="0"/>
          </a:p>
        </p:txBody>
      </p:sp>
      <p:sp>
        <p:nvSpPr>
          <p:cNvPr id="4" name="Rectangle 3"/>
          <p:cNvSpPr/>
          <p:nvPr/>
        </p:nvSpPr>
        <p:spPr>
          <a:xfrm>
            <a:off x="2714612" y="0"/>
            <a:ext cx="4572000" cy="954107"/>
          </a:xfrm>
          <a:prstGeom prst="rect">
            <a:avLst/>
          </a:prstGeom>
        </p:spPr>
        <p:txBody>
          <a:bodyPr>
            <a:spAutoFit/>
          </a:bodyPr>
          <a:lstStyle/>
          <a:p>
            <a:r>
              <a:rPr lang="fr-FR" sz="2000" b="1" dirty="0"/>
              <a:t>Colonnes ballastées sèches</a:t>
            </a:r>
          </a:p>
          <a:p>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2333685"/>
            <a:ext cx="8929718" cy="4524315"/>
          </a:xfrm>
          <a:prstGeom prst="rect">
            <a:avLst/>
          </a:prstGeom>
        </p:spPr>
        <p:txBody>
          <a:bodyPr wrap="square">
            <a:spAutoFit/>
          </a:bodyPr>
          <a:lstStyle/>
          <a:p>
            <a:r>
              <a:rPr lang="fr-FR" dirty="0" smtClean="0"/>
              <a:t>Avantages</a:t>
            </a:r>
          </a:p>
          <a:p>
            <a:r>
              <a:rPr lang="fr-FR" dirty="0" smtClean="0"/>
              <a:t> </a:t>
            </a:r>
          </a:p>
          <a:p>
            <a:r>
              <a:rPr lang="fr-FR" dirty="0" smtClean="0"/>
              <a:t>-L’absence de liant dans le matériau constituant la colonne permet de garder une grande souplesse dans la mise en œuvre des fondations aussi bien en dimensionnement quant exécution (absence de recépage, semelle coulée pleine fouille, dallage terre-plein).</a:t>
            </a:r>
          </a:p>
          <a:p>
            <a:endParaRPr lang="fr-FR" dirty="0"/>
          </a:p>
          <a:p>
            <a:endParaRPr lang="fr-FR" dirty="0" smtClean="0"/>
          </a:p>
          <a:p>
            <a:r>
              <a:rPr lang="fr-FR" dirty="0" smtClean="0"/>
              <a:t>-Cette technologie permet un délai de production rapide.</a:t>
            </a:r>
          </a:p>
          <a:p>
            <a:endParaRPr lang="fr-FR" dirty="0" smtClean="0"/>
          </a:p>
          <a:p>
            <a:r>
              <a:rPr lang="fr-FR" dirty="0" smtClean="0"/>
              <a:t>-Possibilité de </a:t>
            </a:r>
            <a:r>
              <a:rPr lang="fr-FR" dirty="0" err="1" smtClean="0"/>
              <a:t>co</a:t>
            </a:r>
            <a:r>
              <a:rPr lang="fr-FR" dirty="0" smtClean="0"/>
              <a:t>-activité avec les autres lots de la construction (gros-œuvre, terrassement) ainsi qu’un impact environnemental faible car ne génère pas de déblais (chantier propre) et de l'absence de liants hydrauliques, ne nécessitant du béton.</a:t>
            </a:r>
          </a:p>
          <a:p>
            <a:endParaRPr lang="fr-FR" dirty="0"/>
          </a:p>
          <a:p>
            <a:endParaRPr lang="fr-FR" dirty="0" smtClean="0"/>
          </a:p>
          <a:p>
            <a:r>
              <a:rPr lang="fr-FR" dirty="0" smtClean="0"/>
              <a:t>.</a:t>
            </a:r>
          </a:p>
          <a:p>
            <a:r>
              <a:rPr lang="fr-FR" dirty="0" smtClean="0"/>
              <a:t> </a:t>
            </a:r>
            <a:endParaRPr lang="fr-FR" dirty="0"/>
          </a:p>
        </p:txBody>
      </p:sp>
      <p:sp>
        <p:nvSpPr>
          <p:cNvPr id="4" name="Rectangle 3"/>
          <p:cNvSpPr/>
          <p:nvPr/>
        </p:nvSpPr>
        <p:spPr>
          <a:xfrm>
            <a:off x="2714612" y="0"/>
            <a:ext cx="4572000" cy="954107"/>
          </a:xfrm>
          <a:prstGeom prst="rect">
            <a:avLst/>
          </a:prstGeom>
        </p:spPr>
        <p:txBody>
          <a:bodyPr>
            <a:spAutoFit/>
          </a:bodyPr>
          <a:lstStyle/>
          <a:p>
            <a:r>
              <a:rPr lang="fr-FR" sz="2000" b="1" dirty="0"/>
              <a:t>Colonnes ballastées sèches</a:t>
            </a:r>
          </a:p>
          <a:p>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4546" y="0"/>
            <a:ext cx="5357850" cy="646331"/>
          </a:xfrm>
          <a:prstGeom prst="rect">
            <a:avLst/>
          </a:prstGeom>
        </p:spPr>
        <p:txBody>
          <a:bodyPr wrap="square">
            <a:spAutoFit/>
          </a:bodyPr>
          <a:lstStyle/>
          <a:p>
            <a:r>
              <a:rPr lang="fr-FR" dirty="0"/>
              <a:t>Injection solide type Compactage Horizontal Statique </a:t>
            </a:r>
            <a:r>
              <a:rPr lang="fr-FR" dirty="0" smtClean="0"/>
              <a:t>                    </a:t>
            </a:r>
          </a:p>
          <a:p>
            <a:r>
              <a:rPr lang="fr-FR" dirty="0"/>
              <a:t> </a:t>
            </a:r>
            <a:r>
              <a:rPr lang="fr-FR" dirty="0" smtClean="0"/>
              <a:t>                                               (</a:t>
            </a:r>
            <a:r>
              <a:rPr lang="fr-FR" dirty="0"/>
              <a:t>CHS)</a:t>
            </a:r>
          </a:p>
        </p:txBody>
      </p:sp>
      <p:sp>
        <p:nvSpPr>
          <p:cNvPr id="5" name="Rectangle 4"/>
          <p:cNvSpPr/>
          <p:nvPr/>
        </p:nvSpPr>
        <p:spPr>
          <a:xfrm>
            <a:off x="214282" y="1928802"/>
            <a:ext cx="2643206" cy="3970318"/>
          </a:xfrm>
          <a:prstGeom prst="rect">
            <a:avLst/>
          </a:prstGeom>
        </p:spPr>
        <p:txBody>
          <a:bodyPr wrap="square">
            <a:spAutoFit/>
          </a:bodyPr>
          <a:lstStyle/>
          <a:p>
            <a:r>
              <a:rPr lang="fr-FR" dirty="0" smtClean="0"/>
              <a:t>Il s’agit d’injecter sous pression dans le sol un mortier de consistance raide à plastique. Ce mortier s’</a:t>
            </a:r>
            <a:r>
              <a:rPr lang="fr-FR" dirty="0" err="1" smtClean="0"/>
              <a:t>expanse</a:t>
            </a:r>
            <a:r>
              <a:rPr lang="fr-FR" dirty="0" smtClean="0"/>
              <a:t> de manière homogène dans le sol sur la hauteur du forage, le train de tiges remontant par passe entre chaque injection. Le terrain environnant se trouve donc comprimé par l’inclusion, et sa capacité augmentée.</a:t>
            </a:r>
            <a:endParaRPr lang="fr-FR" dirty="0"/>
          </a:p>
        </p:txBody>
      </p:sp>
      <p:pic>
        <p:nvPicPr>
          <p:cNvPr id="26626" name="Picture 2" descr="C:\Users\muriel\Desktop\a.JPG"/>
          <p:cNvPicPr>
            <a:picLocks noChangeAspect="1" noChangeArrowheads="1"/>
          </p:cNvPicPr>
          <p:nvPr/>
        </p:nvPicPr>
        <p:blipFill>
          <a:blip r:embed="rId2" cstate="print"/>
          <a:srcRect/>
          <a:stretch>
            <a:fillRect/>
          </a:stretch>
        </p:blipFill>
        <p:spPr bwMode="auto">
          <a:xfrm>
            <a:off x="2786051" y="1359970"/>
            <a:ext cx="6072194" cy="44979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581025"/>
            <a:ext cx="1514475" cy="6276975"/>
          </a:xfrm>
          <a:prstGeom prst="rect">
            <a:avLst/>
          </a:prstGeom>
          <a:noFill/>
          <a:ln w="9525">
            <a:noFill/>
            <a:miter lim="800000"/>
            <a:headEnd/>
            <a:tailEnd/>
          </a:ln>
          <a:effectLst/>
        </p:spPr>
      </p:pic>
      <p:sp>
        <p:nvSpPr>
          <p:cNvPr id="3" name="Rectangle 2"/>
          <p:cNvSpPr/>
          <p:nvPr/>
        </p:nvSpPr>
        <p:spPr>
          <a:xfrm>
            <a:off x="2714612" y="0"/>
            <a:ext cx="4278735" cy="369332"/>
          </a:xfrm>
          <a:prstGeom prst="rect">
            <a:avLst/>
          </a:prstGeom>
        </p:spPr>
        <p:txBody>
          <a:bodyPr wrap="none">
            <a:spAutoFit/>
          </a:bodyPr>
          <a:lstStyle/>
          <a:p>
            <a:r>
              <a:rPr lang="fr-FR" dirty="0" smtClean="0"/>
              <a:t>Inclusions rigides «</a:t>
            </a:r>
            <a:r>
              <a:rPr lang="fr-FR" dirty="0" err="1" smtClean="0"/>
              <a:t>INclusions</a:t>
            </a:r>
            <a:r>
              <a:rPr lang="fr-FR" dirty="0" smtClean="0"/>
              <a:t> </a:t>
            </a:r>
            <a:r>
              <a:rPr lang="fr-FR" dirty="0" err="1" smtClean="0"/>
              <a:t>SEmi-Rigides</a:t>
            </a:r>
            <a:r>
              <a:rPr lang="fr-FR" dirty="0" smtClean="0"/>
              <a:t>»</a:t>
            </a:r>
            <a:endParaRPr lang="fr-FR" dirty="0"/>
          </a:p>
        </p:txBody>
      </p:sp>
      <p:pic>
        <p:nvPicPr>
          <p:cNvPr id="24579" name="Picture 3" descr="C:\Users\muriel\Desktop\a.JPG"/>
          <p:cNvPicPr>
            <a:picLocks noChangeAspect="1" noChangeArrowheads="1"/>
          </p:cNvPicPr>
          <p:nvPr/>
        </p:nvPicPr>
        <p:blipFill>
          <a:blip r:embed="rId3" cstate="print"/>
          <a:srcRect t="66821"/>
          <a:stretch>
            <a:fillRect/>
          </a:stretch>
        </p:blipFill>
        <p:spPr bwMode="auto">
          <a:xfrm>
            <a:off x="5500694" y="1500174"/>
            <a:ext cx="3514402" cy="2357454"/>
          </a:xfrm>
          <a:prstGeom prst="rect">
            <a:avLst/>
          </a:prstGeom>
          <a:noFill/>
        </p:spPr>
      </p:pic>
      <p:pic>
        <p:nvPicPr>
          <p:cNvPr id="24580" name="Picture 4" descr="C:\Users\muriel\Desktop\a.JPG"/>
          <p:cNvPicPr>
            <a:picLocks noChangeAspect="1" noChangeArrowheads="1"/>
          </p:cNvPicPr>
          <p:nvPr/>
        </p:nvPicPr>
        <p:blipFill>
          <a:blip r:embed="rId4" cstate="print"/>
          <a:srcRect/>
          <a:stretch>
            <a:fillRect/>
          </a:stretch>
        </p:blipFill>
        <p:spPr bwMode="auto">
          <a:xfrm>
            <a:off x="5572132" y="4003222"/>
            <a:ext cx="3428992" cy="2426174"/>
          </a:xfrm>
          <a:prstGeom prst="rect">
            <a:avLst/>
          </a:prstGeom>
          <a:noFill/>
        </p:spPr>
      </p:pic>
      <p:pic>
        <p:nvPicPr>
          <p:cNvPr id="6" name="Picture 3" descr="C:\Users\muriel\Desktop\a.JPG"/>
          <p:cNvPicPr>
            <a:picLocks noChangeAspect="1" noChangeArrowheads="1"/>
          </p:cNvPicPr>
          <p:nvPr/>
        </p:nvPicPr>
        <p:blipFill>
          <a:blip r:embed="rId3" cstate="print"/>
          <a:srcRect b="33564"/>
          <a:stretch>
            <a:fillRect/>
          </a:stretch>
        </p:blipFill>
        <p:spPr bwMode="auto">
          <a:xfrm>
            <a:off x="1643041" y="1214422"/>
            <a:ext cx="3723047" cy="50006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uriel\Desktop\a.JPG"/>
          <p:cNvPicPr>
            <a:picLocks noChangeAspect="1" noChangeArrowheads="1"/>
          </p:cNvPicPr>
          <p:nvPr/>
        </p:nvPicPr>
        <p:blipFill>
          <a:blip r:embed="rId3" cstate="print"/>
          <a:srcRect r="7945"/>
          <a:stretch>
            <a:fillRect/>
          </a:stretch>
        </p:blipFill>
        <p:spPr bwMode="auto">
          <a:xfrm>
            <a:off x="3357554" y="1000108"/>
            <a:ext cx="5715040" cy="5357850"/>
          </a:xfrm>
          <a:prstGeom prst="rect">
            <a:avLst/>
          </a:prstGeom>
          <a:noFill/>
        </p:spPr>
      </p:pic>
      <p:graphicFrame>
        <p:nvGraphicFramePr>
          <p:cNvPr id="25603" name="Object 3"/>
          <p:cNvGraphicFramePr>
            <a:graphicFrameLocks noChangeAspect="1"/>
          </p:cNvGraphicFramePr>
          <p:nvPr/>
        </p:nvGraphicFramePr>
        <p:xfrm>
          <a:off x="0" y="3429000"/>
          <a:ext cx="3625850" cy="490538"/>
        </p:xfrm>
        <a:graphic>
          <a:graphicData uri="http://schemas.openxmlformats.org/presentationml/2006/ole">
            <p:oleObj spid="_x0000_s25603" name="Objet d’environnement du Gestionnaire de liaisons" showAsIcon="1" r:id="rId4" imgW="3626280" imgH="491040" progId="Package">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0826" y="1000108"/>
            <a:ext cx="2500330" cy="3139321"/>
          </a:xfrm>
          <a:prstGeom prst="rect">
            <a:avLst/>
          </a:prstGeom>
        </p:spPr>
        <p:txBody>
          <a:bodyPr wrap="square">
            <a:spAutoFit/>
          </a:bodyPr>
          <a:lstStyle/>
          <a:p>
            <a:r>
              <a:rPr lang="fr-FR" dirty="0" smtClean="0"/>
              <a:t>Le principe du jet </a:t>
            </a:r>
            <a:r>
              <a:rPr lang="fr-FR" dirty="0" err="1" smtClean="0"/>
              <a:t>grouting</a:t>
            </a:r>
            <a:r>
              <a:rPr lang="fr-FR" dirty="0" smtClean="0"/>
              <a:t> est de créer un béton de sol par l’érosion du matériau en place par un coulis de ciment injecté à très haute pression, de l’ordre de 300 à 500 bars, qui se mélange avec le sol érodé pour former une colonne.</a:t>
            </a:r>
            <a:endParaRPr lang="fr-FR" dirty="0"/>
          </a:p>
        </p:txBody>
      </p:sp>
      <p:pic>
        <p:nvPicPr>
          <p:cNvPr id="27650" name="Picture 2" descr="C:\Users\muriel\Desktop\a.JPG"/>
          <p:cNvPicPr>
            <a:picLocks noChangeAspect="1" noChangeArrowheads="1"/>
          </p:cNvPicPr>
          <p:nvPr/>
        </p:nvPicPr>
        <p:blipFill>
          <a:blip r:embed="rId2" cstate="print"/>
          <a:srcRect/>
          <a:stretch>
            <a:fillRect/>
          </a:stretch>
        </p:blipFill>
        <p:spPr bwMode="auto">
          <a:xfrm>
            <a:off x="142844" y="321005"/>
            <a:ext cx="6143668" cy="6608457"/>
          </a:xfrm>
          <a:prstGeom prst="rect">
            <a:avLst/>
          </a:prstGeom>
          <a:noFill/>
        </p:spPr>
      </p:pic>
      <p:sp>
        <p:nvSpPr>
          <p:cNvPr id="6" name="Rectangle 5"/>
          <p:cNvSpPr/>
          <p:nvPr/>
        </p:nvSpPr>
        <p:spPr>
          <a:xfrm>
            <a:off x="3000364" y="0"/>
            <a:ext cx="3517951" cy="369332"/>
          </a:xfrm>
          <a:prstGeom prst="rect">
            <a:avLst/>
          </a:prstGeom>
        </p:spPr>
        <p:txBody>
          <a:bodyPr wrap="none">
            <a:spAutoFit/>
          </a:bodyPr>
          <a:lstStyle/>
          <a:p>
            <a:r>
              <a:rPr lang="fr-FR" dirty="0" smtClean="0"/>
              <a:t>Le procédé de jet </a:t>
            </a:r>
            <a:r>
              <a:rPr lang="fr-FR" dirty="0" err="1" smtClean="0"/>
              <a:t>grouting</a:t>
            </a:r>
            <a:r>
              <a:rPr lang="fr-FR" dirty="0" smtClean="0"/>
              <a:t> </a:t>
            </a:r>
            <a:r>
              <a:rPr lang="fr-FR" dirty="0" err="1" smtClean="0"/>
              <a:t>Soilcrete</a:t>
            </a:r>
            <a:endParaRPr lang="fr-FR"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3712</TotalTime>
  <Words>719</Words>
  <Application>Microsoft Office PowerPoint</Application>
  <PresentationFormat>Affichage à l'écran (4:3)</PresentationFormat>
  <Paragraphs>84</Paragraphs>
  <Slides>22</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24" baseType="lpstr">
      <vt:lpstr>Thème Office</vt:lpstr>
      <vt:lpstr>Objet d’environnement du Gestionnaire de liaisons</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Les fondation profonde  et semi-profonde </vt:lpstr>
      <vt:lpstr>Diapositive 20</vt:lpstr>
      <vt:lpstr>Diapositive 21</vt:lpstr>
      <vt:lpstr>Diapositive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muriel castry</dc:creator>
  <cp:lastModifiedBy>Dell</cp:lastModifiedBy>
  <cp:revision>87</cp:revision>
  <dcterms:created xsi:type="dcterms:W3CDTF">2016-05-25T22:07:10Z</dcterms:created>
  <dcterms:modified xsi:type="dcterms:W3CDTF">2017-02-17T18:18:38Z</dcterms:modified>
</cp:coreProperties>
</file>